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9" r:id="rId7"/>
    <p:sldId id="258" r:id="rId8"/>
    <p:sldId id="260" r:id="rId9"/>
    <p:sldId id="261" r:id="rId10"/>
    <p:sldId id="262" r:id="rId11"/>
    <p:sldId id="263" r:id="rId12"/>
    <p:sldId id="264"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9937D44-9A42-48F4-9A4B-45A3012999C2}" type="datetimeFigureOut">
              <a:rPr lang="en-GB" smtClean="0"/>
              <a:t>06/09/2024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740838-9046-4EE4-B3C2-A4EEBEDD6F77}" type="slidenum">
              <a:rPr lang="en-GB" smtClean="0"/>
              <a:t>‹#›</a:t>
            </a:fld>
            <a:endParaRPr lang="en-GB"/>
          </a:p>
        </p:txBody>
      </p:sp>
    </p:spTree>
    <p:extLst>
      <p:ext uri="{BB962C8B-B14F-4D97-AF65-F5344CB8AC3E}">
        <p14:creationId xmlns:p14="http://schemas.microsoft.com/office/powerpoint/2010/main" val="2287890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937D44-9A42-48F4-9A4B-45A3012999C2}" type="datetimeFigureOut">
              <a:rPr lang="en-GB" smtClean="0"/>
              <a:t>06/09/2024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740838-9046-4EE4-B3C2-A4EEBEDD6F77}" type="slidenum">
              <a:rPr lang="en-GB" smtClean="0"/>
              <a:t>‹#›</a:t>
            </a:fld>
            <a:endParaRPr lang="en-GB"/>
          </a:p>
        </p:txBody>
      </p:sp>
    </p:spTree>
    <p:extLst>
      <p:ext uri="{BB962C8B-B14F-4D97-AF65-F5344CB8AC3E}">
        <p14:creationId xmlns:p14="http://schemas.microsoft.com/office/powerpoint/2010/main" val="33184745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9937D44-9A42-48F4-9A4B-45A3012999C2}" type="datetimeFigureOut">
              <a:rPr lang="en-GB" smtClean="0"/>
              <a:t>06/09/2024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740838-9046-4EE4-B3C2-A4EEBEDD6F77}" type="slidenum">
              <a:rPr lang="en-GB" smtClean="0"/>
              <a:t>‹#›</a:t>
            </a:fld>
            <a:endParaRPr lang="en-GB"/>
          </a:p>
        </p:txBody>
      </p:sp>
    </p:spTree>
    <p:extLst>
      <p:ext uri="{BB962C8B-B14F-4D97-AF65-F5344CB8AC3E}">
        <p14:creationId xmlns:p14="http://schemas.microsoft.com/office/powerpoint/2010/main" val="13684687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9937D44-9A42-48F4-9A4B-45A3012999C2}" type="datetimeFigureOut">
              <a:rPr lang="en-GB" smtClean="0"/>
              <a:t>06/09/2024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740838-9046-4EE4-B3C2-A4EEBEDD6F77}" type="slidenum">
              <a:rPr lang="en-GB" smtClean="0"/>
              <a:t>‹#›</a:t>
            </a:fld>
            <a:endParaRPr lang="en-GB"/>
          </a:p>
        </p:txBody>
      </p:sp>
    </p:spTree>
    <p:extLst>
      <p:ext uri="{BB962C8B-B14F-4D97-AF65-F5344CB8AC3E}">
        <p14:creationId xmlns:p14="http://schemas.microsoft.com/office/powerpoint/2010/main" val="24838871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9937D44-9A42-48F4-9A4B-45A3012999C2}" type="datetimeFigureOut">
              <a:rPr lang="en-GB" smtClean="0"/>
              <a:t>06/09/2024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E740838-9046-4EE4-B3C2-A4EEBEDD6F77}" type="slidenum">
              <a:rPr lang="en-GB" smtClean="0"/>
              <a:t>‹#›</a:t>
            </a:fld>
            <a:endParaRPr lang="en-GB"/>
          </a:p>
        </p:txBody>
      </p:sp>
    </p:spTree>
    <p:extLst>
      <p:ext uri="{BB962C8B-B14F-4D97-AF65-F5344CB8AC3E}">
        <p14:creationId xmlns:p14="http://schemas.microsoft.com/office/powerpoint/2010/main" val="16555824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9937D44-9A42-48F4-9A4B-45A3012999C2}" type="datetimeFigureOut">
              <a:rPr lang="en-GB" smtClean="0"/>
              <a:t>06/09/2024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E740838-9046-4EE4-B3C2-A4EEBEDD6F77}" type="slidenum">
              <a:rPr lang="en-GB" smtClean="0"/>
              <a:t>‹#›</a:t>
            </a:fld>
            <a:endParaRPr lang="en-GB"/>
          </a:p>
        </p:txBody>
      </p:sp>
    </p:spTree>
    <p:extLst>
      <p:ext uri="{BB962C8B-B14F-4D97-AF65-F5344CB8AC3E}">
        <p14:creationId xmlns:p14="http://schemas.microsoft.com/office/powerpoint/2010/main" val="6418943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937D44-9A42-48F4-9A4B-45A3012999C2}" type="datetimeFigureOut">
              <a:rPr lang="en-GB" smtClean="0"/>
              <a:t>06/09/2024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E740838-9046-4EE4-B3C2-A4EEBEDD6F77}" type="slidenum">
              <a:rPr lang="en-GB" smtClean="0"/>
              <a:t>‹#›</a:t>
            </a:fld>
            <a:endParaRPr lang="en-GB"/>
          </a:p>
        </p:txBody>
      </p:sp>
    </p:spTree>
    <p:extLst>
      <p:ext uri="{BB962C8B-B14F-4D97-AF65-F5344CB8AC3E}">
        <p14:creationId xmlns:p14="http://schemas.microsoft.com/office/powerpoint/2010/main" val="22412225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9937D44-9A42-48F4-9A4B-45A3012999C2}" type="datetimeFigureOut">
              <a:rPr lang="en-GB" smtClean="0"/>
              <a:t>06/09/2024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740838-9046-4EE4-B3C2-A4EEBEDD6F77}" type="slidenum">
              <a:rPr lang="en-GB" smtClean="0"/>
              <a:t>‹#›</a:t>
            </a:fld>
            <a:endParaRPr lang="en-GB"/>
          </a:p>
        </p:txBody>
      </p:sp>
    </p:spTree>
    <p:extLst>
      <p:ext uri="{BB962C8B-B14F-4D97-AF65-F5344CB8AC3E}">
        <p14:creationId xmlns:p14="http://schemas.microsoft.com/office/powerpoint/2010/main" val="36983813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9937D44-9A42-48F4-9A4B-45A3012999C2}" type="datetimeFigureOut">
              <a:rPr lang="en-GB" smtClean="0"/>
              <a:t>06/09/2024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740838-9046-4EE4-B3C2-A4EEBEDD6F77}" type="slidenum">
              <a:rPr lang="en-GB" smtClean="0"/>
              <a:t>‹#›</a:t>
            </a:fld>
            <a:endParaRPr lang="en-GB"/>
          </a:p>
        </p:txBody>
      </p:sp>
    </p:spTree>
    <p:extLst>
      <p:ext uri="{BB962C8B-B14F-4D97-AF65-F5344CB8AC3E}">
        <p14:creationId xmlns:p14="http://schemas.microsoft.com/office/powerpoint/2010/main" val="38534835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937D44-9A42-48F4-9A4B-45A3012999C2}" type="datetimeFigureOut">
              <a:rPr lang="en-GB" smtClean="0"/>
              <a:t>06/09/2024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740838-9046-4EE4-B3C2-A4EEBEDD6F77}" type="slidenum">
              <a:rPr lang="en-GB" smtClean="0"/>
              <a:t>‹#›</a:t>
            </a:fld>
            <a:endParaRPr lang="en-GB"/>
          </a:p>
        </p:txBody>
      </p:sp>
    </p:spTree>
    <p:extLst>
      <p:ext uri="{BB962C8B-B14F-4D97-AF65-F5344CB8AC3E}">
        <p14:creationId xmlns:p14="http://schemas.microsoft.com/office/powerpoint/2010/main" val="29933934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937D44-9A42-48F4-9A4B-45A3012999C2}" type="datetimeFigureOut">
              <a:rPr lang="en-GB" smtClean="0"/>
              <a:t>06/09/2024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740838-9046-4EE4-B3C2-A4EEBEDD6F77}" type="slidenum">
              <a:rPr lang="en-GB" smtClean="0"/>
              <a:t>‹#›</a:t>
            </a:fld>
            <a:endParaRPr lang="en-GB"/>
          </a:p>
        </p:txBody>
      </p:sp>
    </p:spTree>
    <p:extLst>
      <p:ext uri="{BB962C8B-B14F-4D97-AF65-F5344CB8AC3E}">
        <p14:creationId xmlns:p14="http://schemas.microsoft.com/office/powerpoint/2010/main" val="11432819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937D44-9A42-48F4-9A4B-45A3012999C2}" type="datetimeFigureOut">
              <a:rPr lang="en-GB" smtClean="0"/>
              <a:t>06/09/2024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E740838-9046-4EE4-B3C2-A4EEBEDD6F77}" type="slidenum">
              <a:rPr lang="en-GB" smtClean="0"/>
              <a:t>‹#›</a:t>
            </a:fld>
            <a:endParaRPr lang="en-GB"/>
          </a:p>
        </p:txBody>
      </p:sp>
    </p:spTree>
    <p:extLst>
      <p:ext uri="{BB962C8B-B14F-4D97-AF65-F5344CB8AC3E}">
        <p14:creationId xmlns:p14="http://schemas.microsoft.com/office/powerpoint/2010/main" val="24739619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1673846"/>
          </a:xfrm>
        </p:spPr>
        <p:txBody>
          <a:bodyPr>
            <a:normAutofit fontScale="90000"/>
          </a:bodyPr>
          <a:lstStyle/>
          <a:p>
            <a:r>
              <a:rPr lang="en-GB" dirty="0"/>
              <a:t>First Holy Communion</a:t>
            </a:r>
            <a:br>
              <a:rPr lang="en-GB" dirty="0"/>
            </a:br>
            <a:r>
              <a:rPr lang="en-GB" dirty="0"/>
              <a:t>Eucharist</a:t>
            </a:r>
          </a:p>
        </p:txBody>
      </p:sp>
      <p:sp>
        <p:nvSpPr>
          <p:cNvPr id="3" name="Subtitle 2"/>
          <p:cNvSpPr>
            <a:spLocks noGrp="1"/>
          </p:cNvSpPr>
          <p:nvPr>
            <p:ph type="subTitle" idx="1"/>
          </p:nvPr>
        </p:nvSpPr>
        <p:spPr>
          <a:xfrm>
            <a:off x="1524000" y="2902226"/>
            <a:ext cx="9144000" cy="2355574"/>
          </a:xfrm>
        </p:spPr>
        <p:txBody>
          <a:bodyPr/>
          <a:lstStyle/>
          <a:p>
            <a:r>
              <a:rPr lang="en-GB" dirty="0"/>
              <a:t>Sacrament of Initiation</a:t>
            </a:r>
          </a:p>
          <a:p>
            <a:endParaRPr lang="en-GB" dirty="0"/>
          </a:p>
        </p:txBody>
      </p:sp>
      <p:pic>
        <p:nvPicPr>
          <p:cNvPr id="4" name="Picture 3"/>
          <p:cNvPicPr>
            <a:picLocks noChangeAspect="1"/>
          </p:cNvPicPr>
          <p:nvPr/>
        </p:nvPicPr>
        <p:blipFill>
          <a:blip r:embed="rId2"/>
          <a:stretch>
            <a:fillRect/>
          </a:stretch>
        </p:blipFill>
        <p:spPr>
          <a:xfrm>
            <a:off x="4673404" y="3518164"/>
            <a:ext cx="2781300" cy="2965064"/>
          </a:xfrm>
          <a:prstGeom prst="rect">
            <a:avLst/>
          </a:prstGeom>
        </p:spPr>
      </p:pic>
    </p:spTree>
    <p:extLst>
      <p:ext uri="{BB962C8B-B14F-4D97-AF65-F5344CB8AC3E}">
        <p14:creationId xmlns:p14="http://schemas.microsoft.com/office/powerpoint/2010/main" val="5022636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p:spPr>
        <p:txBody>
          <a:bodyPr/>
          <a:lstStyle/>
          <a:p>
            <a:pPr algn="ctr"/>
            <a:r>
              <a:rPr lang="en-GB" u="sng" dirty="0"/>
              <a:t>The Last Supper</a:t>
            </a:r>
          </a:p>
        </p:txBody>
      </p:sp>
      <p:pic>
        <p:nvPicPr>
          <p:cNvPr id="4" name="Content Placeholder 3"/>
          <p:cNvPicPr>
            <a:picLocks noGrp="1" noChangeAspect="1"/>
          </p:cNvPicPr>
          <p:nvPr>
            <p:ph idx="1"/>
          </p:nvPr>
        </p:nvPicPr>
        <p:blipFill>
          <a:blip r:embed="rId2"/>
          <a:stretch>
            <a:fillRect/>
          </a:stretch>
        </p:blipFill>
        <p:spPr>
          <a:xfrm>
            <a:off x="2228144" y="1825625"/>
            <a:ext cx="7735712" cy="4351338"/>
          </a:xfrm>
          <a:prstGeom prst="rect">
            <a:avLst/>
          </a:prstGeom>
          <a:solidFill>
            <a:srgbClr val="FFFF00"/>
          </a:solidFill>
        </p:spPr>
      </p:pic>
      <p:sp>
        <p:nvSpPr>
          <p:cNvPr id="5" name="Rectangle 4"/>
          <p:cNvSpPr/>
          <p:nvPr/>
        </p:nvSpPr>
        <p:spPr>
          <a:xfrm>
            <a:off x="8876972" y="843240"/>
            <a:ext cx="1387496" cy="369332"/>
          </a:xfrm>
          <a:prstGeom prst="rect">
            <a:avLst/>
          </a:prstGeom>
        </p:spPr>
        <p:txBody>
          <a:bodyPr wrap="none">
            <a:spAutoFit/>
          </a:bodyPr>
          <a:lstStyle/>
          <a:p>
            <a:r>
              <a:rPr lang="en-GB" dirty="0"/>
              <a:t>Luke 22:7-23</a:t>
            </a:r>
          </a:p>
        </p:txBody>
      </p:sp>
    </p:spTree>
    <p:extLst>
      <p:ext uri="{BB962C8B-B14F-4D97-AF65-F5344CB8AC3E}">
        <p14:creationId xmlns:p14="http://schemas.microsoft.com/office/powerpoint/2010/main" val="14417562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t>When do we hear these words?</a:t>
            </a:r>
          </a:p>
        </p:txBody>
      </p:sp>
      <p:sp>
        <p:nvSpPr>
          <p:cNvPr id="3" name="Content Placeholder 2"/>
          <p:cNvSpPr>
            <a:spLocks noGrp="1"/>
          </p:cNvSpPr>
          <p:nvPr>
            <p:ph idx="1"/>
          </p:nvPr>
        </p:nvSpPr>
        <p:spPr/>
        <p:txBody>
          <a:bodyPr/>
          <a:lstStyle/>
          <a:p>
            <a:r>
              <a:rPr lang="en-GB" dirty="0"/>
              <a:t>And he took bread, gave thanks and broke it, and gave it to them, saying, “This is my body given for you; do this in remembrance of me.” </a:t>
            </a:r>
          </a:p>
          <a:p>
            <a:r>
              <a:rPr lang="en-GB" dirty="0"/>
              <a:t>In the same way, after the supper he took the cup, saying, “This cup is the new covenant in my blood, which is poured out for you. </a:t>
            </a:r>
          </a:p>
        </p:txBody>
      </p:sp>
      <p:pic>
        <p:nvPicPr>
          <p:cNvPr id="4" name="Picture 3"/>
          <p:cNvPicPr>
            <a:picLocks noChangeAspect="1"/>
          </p:cNvPicPr>
          <p:nvPr/>
        </p:nvPicPr>
        <p:blipFill>
          <a:blip r:embed="rId2"/>
          <a:stretch>
            <a:fillRect/>
          </a:stretch>
        </p:blipFill>
        <p:spPr>
          <a:xfrm>
            <a:off x="9567593" y="4079630"/>
            <a:ext cx="2331329" cy="2622745"/>
          </a:xfrm>
          <a:prstGeom prst="rect">
            <a:avLst/>
          </a:prstGeom>
        </p:spPr>
      </p:pic>
    </p:spTree>
    <p:extLst>
      <p:ext uri="{BB962C8B-B14F-4D97-AF65-F5344CB8AC3E}">
        <p14:creationId xmlns:p14="http://schemas.microsoft.com/office/powerpoint/2010/main" val="36942736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t>What is the Eucharist?</a:t>
            </a:r>
          </a:p>
        </p:txBody>
      </p:sp>
      <p:sp>
        <p:nvSpPr>
          <p:cNvPr id="3" name="Content Placeholder 2"/>
          <p:cNvSpPr>
            <a:spLocks noGrp="1"/>
          </p:cNvSpPr>
          <p:nvPr>
            <p:ph idx="1"/>
          </p:nvPr>
        </p:nvSpPr>
        <p:spPr/>
        <p:txBody>
          <a:bodyPr/>
          <a:lstStyle/>
          <a:p>
            <a:r>
              <a:rPr lang="en-GB" dirty="0"/>
              <a:t>We believe that the bread and wine that is offered is the actual body and blood of Christ and another form of sacrifice. They believe that although the bread and wine physically remain the same, it is transformed beyond human comprehension into the body, blood soul and divinity of Jesus. This is called Transubstantiation and is celebrated in the festival of Corpus Christi.</a:t>
            </a:r>
          </a:p>
          <a:p>
            <a:r>
              <a:rPr lang="en-GB" dirty="0"/>
              <a:t>The Eucharist is the most important act of worship. All Roman Catholics are encouraged to receive communion at least once a week during Mass. Some practising Catholics may receive the Eucharist every day.</a:t>
            </a:r>
          </a:p>
        </p:txBody>
      </p:sp>
      <p:pic>
        <p:nvPicPr>
          <p:cNvPr id="4" name="Picture 3"/>
          <p:cNvPicPr>
            <a:picLocks noChangeAspect="1"/>
          </p:cNvPicPr>
          <p:nvPr/>
        </p:nvPicPr>
        <p:blipFill>
          <a:blip r:embed="rId2"/>
          <a:stretch>
            <a:fillRect/>
          </a:stretch>
        </p:blipFill>
        <p:spPr>
          <a:xfrm>
            <a:off x="10367888" y="196850"/>
            <a:ext cx="1581883" cy="1581883"/>
          </a:xfrm>
          <a:prstGeom prst="rect">
            <a:avLst/>
          </a:prstGeom>
        </p:spPr>
      </p:pic>
    </p:spTree>
    <p:extLst>
      <p:ext uri="{BB962C8B-B14F-4D97-AF65-F5344CB8AC3E}">
        <p14:creationId xmlns:p14="http://schemas.microsoft.com/office/powerpoint/2010/main" val="21764362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                           </a:t>
            </a:r>
            <a:r>
              <a:rPr lang="en-GB" b="1" u="sng" dirty="0"/>
              <a:t>Host</a:t>
            </a:r>
          </a:p>
        </p:txBody>
      </p:sp>
      <p:pic>
        <p:nvPicPr>
          <p:cNvPr id="4" name="Content Placeholder 3"/>
          <p:cNvPicPr>
            <a:picLocks noGrp="1" noChangeAspect="1"/>
          </p:cNvPicPr>
          <p:nvPr>
            <p:ph idx="1"/>
          </p:nvPr>
        </p:nvPicPr>
        <p:blipFill>
          <a:blip r:embed="rId2"/>
          <a:stretch>
            <a:fillRect/>
          </a:stretch>
        </p:blipFill>
        <p:spPr>
          <a:xfrm>
            <a:off x="838200" y="365125"/>
            <a:ext cx="3238500" cy="2647950"/>
          </a:xfrm>
          <a:prstGeom prst="rect">
            <a:avLst/>
          </a:prstGeom>
        </p:spPr>
      </p:pic>
      <p:pic>
        <p:nvPicPr>
          <p:cNvPr id="5" name="Picture 4"/>
          <p:cNvPicPr>
            <a:picLocks noChangeAspect="1"/>
          </p:cNvPicPr>
          <p:nvPr/>
        </p:nvPicPr>
        <p:blipFill>
          <a:blip r:embed="rId3"/>
          <a:stretch>
            <a:fillRect/>
          </a:stretch>
        </p:blipFill>
        <p:spPr>
          <a:xfrm>
            <a:off x="8686800" y="633412"/>
            <a:ext cx="2667000" cy="3952875"/>
          </a:xfrm>
          <a:prstGeom prst="rect">
            <a:avLst/>
          </a:prstGeom>
        </p:spPr>
      </p:pic>
      <p:sp>
        <p:nvSpPr>
          <p:cNvPr id="6" name="TextBox 5"/>
          <p:cNvSpPr txBox="1"/>
          <p:nvPr/>
        </p:nvSpPr>
        <p:spPr>
          <a:xfrm>
            <a:off x="9312812" y="4586287"/>
            <a:ext cx="2688102" cy="769441"/>
          </a:xfrm>
          <a:prstGeom prst="rect">
            <a:avLst/>
          </a:prstGeom>
          <a:noFill/>
        </p:spPr>
        <p:txBody>
          <a:bodyPr wrap="square" rtlCol="0">
            <a:spAutoFit/>
          </a:bodyPr>
          <a:lstStyle/>
          <a:p>
            <a:r>
              <a:rPr lang="en-GB" sz="4400" b="1" u="sng" dirty="0">
                <a:latin typeface="+mj-lt"/>
              </a:rPr>
              <a:t>Chalice</a:t>
            </a:r>
          </a:p>
        </p:txBody>
      </p:sp>
      <p:pic>
        <p:nvPicPr>
          <p:cNvPr id="7" name="Picture 6"/>
          <p:cNvPicPr>
            <a:picLocks noChangeAspect="1"/>
          </p:cNvPicPr>
          <p:nvPr/>
        </p:nvPicPr>
        <p:blipFill>
          <a:blip r:embed="rId4"/>
          <a:stretch>
            <a:fillRect/>
          </a:stretch>
        </p:blipFill>
        <p:spPr>
          <a:xfrm>
            <a:off x="1036173" y="3742958"/>
            <a:ext cx="1847850" cy="2466975"/>
          </a:xfrm>
          <a:prstGeom prst="rect">
            <a:avLst/>
          </a:prstGeom>
        </p:spPr>
      </p:pic>
      <p:sp>
        <p:nvSpPr>
          <p:cNvPr id="8" name="TextBox 7"/>
          <p:cNvSpPr txBox="1"/>
          <p:nvPr/>
        </p:nvSpPr>
        <p:spPr>
          <a:xfrm>
            <a:off x="742729" y="6088559"/>
            <a:ext cx="3277773" cy="769441"/>
          </a:xfrm>
          <a:prstGeom prst="rect">
            <a:avLst/>
          </a:prstGeom>
          <a:noFill/>
        </p:spPr>
        <p:txBody>
          <a:bodyPr wrap="square" rtlCol="0">
            <a:spAutoFit/>
          </a:bodyPr>
          <a:lstStyle/>
          <a:p>
            <a:r>
              <a:rPr lang="en-GB" sz="4400" b="1" u="sng" dirty="0">
                <a:latin typeface="+mj-lt"/>
              </a:rPr>
              <a:t>Consecrated</a:t>
            </a:r>
          </a:p>
        </p:txBody>
      </p:sp>
      <p:pic>
        <p:nvPicPr>
          <p:cNvPr id="9" name="Picture 8"/>
          <p:cNvPicPr>
            <a:picLocks noChangeAspect="1"/>
          </p:cNvPicPr>
          <p:nvPr/>
        </p:nvPicPr>
        <p:blipFill>
          <a:blip r:embed="rId5"/>
          <a:stretch>
            <a:fillRect/>
          </a:stretch>
        </p:blipFill>
        <p:spPr>
          <a:xfrm>
            <a:off x="4475395" y="1836603"/>
            <a:ext cx="3812710" cy="3812710"/>
          </a:xfrm>
          <a:prstGeom prst="rect">
            <a:avLst/>
          </a:prstGeom>
        </p:spPr>
      </p:pic>
    </p:spTree>
    <p:extLst>
      <p:ext uri="{BB962C8B-B14F-4D97-AF65-F5344CB8AC3E}">
        <p14:creationId xmlns:p14="http://schemas.microsoft.com/office/powerpoint/2010/main" val="41679209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t>What is happening when we receive the Holy Eucharist?</a:t>
            </a:r>
          </a:p>
        </p:txBody>
      </p:sp>
      <p:sp>
        <p:nvSpPr>
          <p:cNvPr id="3" name="Content Placeholder 2"/>
          <p:cNvSpPr>
            <a:spLocks noGrp="1"/>
          </p:cNvSpPr>
          <p:nvPr>
            <p:ph idx="1"/>
          </p:nvPr>
        </p:nvSpPr>
        <p:spPr/>
        <p:txBody>
          <a:bodyPr>
            <a:normAutofit fontScale="70000" lnSpcReduction="20000"/>
          </a:bodyPr>
          <a:lstStyle/>
          <a:p>
            <a:r>
              <a:rPr lang="en-GB" b="1" u="sng" dirty="0"/>
              <a:t>Spiritual Food</a:t>
            </a:r>
            <a:r>
              <a:rPr lang="en-GB" dirty="0"/>
              <a:t>.</a:t>
            </a:r>
          </a:p>
          <a:p>
            <a:pPr marL="0" indent="0">
              <a:buNone/>
            </a:pPr>
            <a:r>
              <a:rPr lang="en-GB" dirty="0"/>
              <a:t>"The Eucharist is a meal. On the table of the altar, Jesus feeds us with his Body and Blood, under the appearances of bread and wine." </a:t>
            </a:r>
          </a:p>
          <a:p>
            <a:pPr marL="0" indent="0">
              <a:buNone/>
            </a:pPr>
            <a:r>
              <a:rPr lang="en-GB" dirty="0"/>
              <a:t>"Just as food nourishes our bodies, the Eucharist is spiritual food that nourishes our soul." </a:t>
            </a:r>
          </a:p>
          <a:p>
            <a:r>
              <a:rPr lang="en-GB" b="1" u="sng" dirty="0"/>
              <a:t>Real Presence.</a:t>
            </a:r>
          </a:p>
          <a:p>
            <a:pPr marL="0" indent="0">
              <a:buNone/>
            </a:pPr>
            <a:r>
              <a:rPr lang="en-GB" dirty="0"/>
              <a:t>"We like to be around friends, and our love for them grows when we're with them." </a:t>
            </a:r>
          </a:p>
          <a:p>
            <a:endParaRPr lang="en-GB" dirty="0"/>
          </a:p>
          <a:p>
            <a:pPr marL="0" indent="0">
              <a:buNone/>
            </a:pPr>
            <a:r>
              <a:rPr lang="en-GB" dirty="0"/>
              <a:t>"Jesus called us friends, and in the Eucharist he made it possible for us to be with him (see John 15:15)." </a:t>
            </a:r>
          </a:p>
          <a:p>
            <a:endParaRPr lang="en-GB" dirty="0"/>
          </a:p>
          <a:p>
            <a:pPr marL="0" indent="0">
              <a:buNone/>
            </a:pPr>
            <a:r>
              <a:rPr lang="en-GB" dirty="0"/>
              <a:t>"Jesus is really present in the Eucharist under the forms of bread and wine." </a:t>
            </a:r>
          </a:p>
          <a:p>
            <a:endParaRPr lang="en-GB" dirty="0"/>
          </a:p>
          <a:p>
            <a:pPr marL="0" indent="0">
              <a:buNone/>
            </a:pPr>
            <a:r>
              <a:rPr lang="en-GB" dirty="0"/>
              <a:t>"When we celebrate the Eucharist and spend time in Jesus' presence, our love for him grows.</a:t>
            </a:r>
          </a:p>
        </p:txBody>
      </p:sp>
      <p:pic>
        <p:nvPicPr>
          <p:cNvPr id="4" name="Picture 3"/>
          <p:cNvPicPr>
            <a:picLocks noChangeAspect="1"/>
          </p:cNvPicPr>
          <p:nvPr/>
        </p:nvPicPr>
        <p:blipFill>
          <a:blip r:embed="rId2"/>
          <a:stretch>
            <a:fillRect/>
          </a:stretch>
        </p:blipFill>
        <p:spPr>
          <a:xfrm>
            <a:off x="10819669" y="4895557"/>
            <a:ext cx="1168495" cy="1835468"/>
          </a:xfrm>
          <a:prstGeom prst="rect">
            <a:avLst/>
          </a:prstGeom>
        </p:spPr>
      </p:pic>
    </p:spTree>
    <p:extLst>
      <p:ext uri="{BB962C8B-B14F-4D97-AF65-F5344CB8AC3E}">
        <p14:creationId xmlns:p14="http://schemas.microsoft.com/office/powerpoint/2010/main" val="6737752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With your parents…</a:t>
            </a:r>
          </a:p>
        </p:txBody>
      </p:sp>
      <p:pic>
        <p:nvPicPr>
          <p:cNvPr id="4" name="Content Placeholder 3"/>
          <p:cNvPicPr>
            <a:picLocks noGrp="1" noChangeAspect="1"/>
          </p:cNvPicPr>
          <p:nvPr>
            <p:ph idx="1"/>
          </p:nvPr>
        </p:nvPicPr>
        <p:blipFill>
          <a:blip r:embed="rId2"/>
          <a:stretch>
            <a:fillRect/>
          </a:stretch>
        </p:blipFill>
        <p:spPr>
          <a:xfrm>
            <a:off x="6807869" y="2084583"/>
            <a:ext cx="4819078" cy="4351338"/>
          </a:xfrm>
          <a:prstGeom prst="rect">
            <a:avLst/>
          </a:prstGeom>
          <a:solidFill>
            <a:srgbClr val="FFFF00"/>
          </a:solidFill>
        </p:spPr>
      </p:pic>
      <p:sp>
        <p:nvSpPr>
          <p:cNvPr id="5" name="Oval Callout 4"/>
          <p:cNvSpPr/>
          <p:nvPr/>
        </p:nvSpPr>
        <p:spPr>
          <a:xfrm>
            <a:off x="838200" y="2084583"/>
            <a:ext cx="5257800" cy="3429952"/>
          </a:xfrm>
          <a:prstGeom prst="wedgeEllipseCallout">
            <a:avLst>
              <a:gd name="adj1" fmla="val 51140"/>
              <a:gd name="adj2" fmla="val 6168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t>Create your own chalice and Host.</a:t>
            </a:r>
          </a:p>
          <a:p>
            <a:pPr algn="ctr"/>
            <a:endParaRPr lang="en-GB" sz="2400" dirty="0"/>
          </a:p>
          <a:p>
            <a:pPr algn="ctr"/>
            <a:r>
              <a:rPr lang="en-GB" sz="2400" dirty="0"/>
              <a:t>Think about how you will grow and change from receiving your First Holy Communion.</a:t>
            </a:r>
          </a:p>
        </p:txBody>
      </p:sp>
    </p:spTree>
    <p:extLst>
      <p:ext uri="{BB962C8B-B14F-4D97-AF65-F5344CB8AC3E}">
        <p14:creationId xmlns:p14="http://schemas.microsoft.com/office/powerpoint/2010/main" val="3273583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u="sng" dirty="0"/>
              <a:t>St Teresa of Avila wrote about in her famous poem:  </a:t>
            </a:r>
            <a:r>
              <a:rPr lang="en-GB" dirty="0"/>
              <a:t/>
            </a:r>
            <a:br>
              <a:rPr lang="en-GB" dirty="0"/>
            </a:br>
            <a:endParaRPr lang="en-GB" dirty="0"/>
          </a:p>
        </p:txBody>
      </p:sp>
      <p:sp>
        <p:nvSpPr>
          <p:cNvPr id="3" name="Content Placeholder 2"/>
          <p:cNvSpPr>
            <a:spLocks noGrp="1"/>
          </p:cNvSpPr>
          <p:nvPr>
            <p:ph idx="1"/>
          </p:nvPr>
        </p:nvSpPr>
        <p:spPr>
          <a:solidFill>
            <a:srgbClr val="FFFF00"/>
          </a:solidFill>
        </p:spPr>
        <p:txBody>
          <a:bodyPr/>
          <a:lstStyle/>
          <a:p>
            <a:pPr marL="0" indent="0">
              <a:buNone/>
            </a:pPr>
            <a:r>
              <a:rPr lang="en-GB" dirty="0"/>
              <a:t>Christ has no body now on earth but yours, no hands but yours, no feet but yours.  </a:t>
            </a:r>
          </a:p>
          <a:p>
            <a:pPr marL="0" indent="0">
              <a:buNone/>
            </a:pPr>
            <a:r>
              <a:rPr lang="en-GB" dirty="0"/>
              <a:t>Yours are the eyes  through which is to shine Christ’s compassion in the world.  </a:t>
            </a:r>
          </a:p>
          <a:p>
            <a:pPr marL="0" indent="0">
              <a:buNone/>
            </a:pPr>
            <a:r>
              <a:rPr lang="en-GB" dirty="0"/>
              <a:t>Yours are the feet through which to go about doing good.  </a:t>
            </a:r>
          </a:p>
          <a:p>
            <a:pPr marL="0" indent="0">
              <a:buNone/>
            </a:pPr>
            <a:r>
              <a:rPr lang="en-GB" dirty="0"/>
              <a:t>Yours are the hands with which he is to bless all people now. </a:t>
            </a:r>
          </a:p>
        </p:txBody>
      </p:sp>
      <p:sp>
        <p:nvSpPr>
          <p:cNvPr id="4" name="Flowchart: Punched Tape 3"/>
          <p:cNvSpPr/>
          <p:nvPr/>
        </p:nvSpPr>
        <p:spPr>
          <a:xfrm>
            <a:off x="5950634" y="4811151"/>
            <a:ext cx="4867421" cy="1899138"/>
          </a:xfrm>
          <a:prstGeom prst="flowChartPunchedTap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Write your own reflection using this poem to help you.</a:t>
            </a:r>
          </a:p>
        </p:txBody>
      </p:sp>
    </p:spTree>
    <p:extLst>
      <p:ext uri="{BB962C8B-B14F-4D97-AF65-F5344CB8AC3E}">
        <p14:creationId xmlns:p14="http://schemas.microsoft.com/office/powerpoint/2010/main" val="5430861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t>Arrangements:</a:t>
            </a:r>
          </a:p>
        </p:txBody>
      </p:sp>
      <p:pic>
        <p:nvPicPr>
          <p:cNvPr id="4" name="Content Placeholder 3"/>
          <p:cNvPicPr>
            <a:picLocks noGrp="1" noChangeAspect="1"/>
          </p:cNvPicPr>
          <p:nvPr>
            <p:ph idx="1"/>
          </p:nvPr>
        </p:nvPicPr>
        <p:blipFill>
          <a:blip r:embed="rId2"/>
          <a:stretch>
            <a:fillRect/>
          </a:stretch>
        </p:blipFill>
        <p:spPr>
          <a:xfrm>
            <a:off x="694272" y="1690688"/>
            <a:ext cx="3505671" cy="4351338"/>
          </a:xfrm>
          <a:prstGeom prst="rect">
            <a:avLst/>
          </a:prstGeom>
        </p:spPr>
      </p:pic>
      <p:sp>
        <p:nvSpPr>
          <p:cNvPr id="3" name="TextBox 2"/>
          <p:cNvSpPr txBox="1"/>
          <p:nvPr/>
        </p:nvSpPr>
        <p:spPr>
          <a:xfrm>
            <a:off x="4493623" y="1690688"/>
            <a:ext cx="7071360" cy="3693319"/>
          </a:xfrm>
          <a:prstGeom prst="rect">
            <a:avLst/>
          </a:prstGeom>
          <a:noFill/>
        </p:spPr>
        <p:txBody>
          <a:bodyPr wrap="square" rtlCol="0">
            <a:spAutoFit/>
          </a:bodyPr>
          <a:lstStyle/>
          <a:p>
            <a:r>
              <a:rPr lang="en-GB" dirty="0" smtClean="0"/>
              <a:t>First Holy Communion – </a:t>
            </a:r>
            <a:endParaRPr lang="en-GB" dirty="0"/>
          </a:p>
          <a:p>
            <a:r>
              <a:rPr lang="en-GB" dirty="0" smtClean="0"/>
              <a:t>Photographer will be in Church before – please arrive with children between 10 and 10:30 so that we can get all of the photographs before Mass.</a:t>
            </a:r>
          </a:p>
          <a:p>
            <a:endParaRPr lang="en-GB" dirty="0"/>
          </a:p>
          <a:p>
            <a:r>
              <a:rPr lang="en-GB" dirty="0" smtClean="0"/>
              <a:t>Girls wear white dress</a:t>
            </a:r>
          </a:p>
          <a:p>
            <a:endParaRPr lang="en-GB" dirty="0"/>
          </a:p>
          <a:p>
            <a:r>
              <a:rPr lang="en-GB" dirty="0" smtClean="0"/>
              <a:t>Boys – Dark trousers (grey school or black) white shirt, red tie (have been ordered through the office)</a:t>
            </a:r>
          </a:p>
          <a:p>
            <a:endParaRPr lang="en-GB" dirty="0"/>
          </a:p>
          <a:p>
            <a:r>
              <a:rPr lang="en-GB" dirty="0" smtClean="0"/>
              <a:t>There will be light refreshments after Mass (Tea, Coffee, Cake)</a:t>
            </a:r>
          </a:p>
          <a:p>
            <a:endParaRPr lang="en-GB" dirty="0"/>
          </a:p>
          <a:p>
            <a:r>
              <a:rPr lang="en-GB" dirty="0" smtClean="0"/>
              <a:t>Please practise any readings that are sent home.</a:t>
            </a:r>
            <a:endParaRPr lang="en-GB" dirty="0"/>
          </a:p>
        </p:txBody>
      </p:sp>
    </p:spTree>
    <p:extLst>
      <p:ext uri="{BB962C8B-B14F-4D97-AF65-F5344CB8AC3E}">
        <p14:creationId xmlns:p14="http://schemas.microsoft.com/office/powerpoint/2010/main" val="37358255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50bdabb0-9386-450c-a237-5cee456536e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5F064C78E2F4742B283DE85EA97A342" ma:contentTypeVersion="17" ma:contentTypeDescription="Create a new document." ma:contentTypeScope="" ma:versionID="74264e0d97df5af04670ad1285203c1f">
  <xsd:schema xmlns:xsd="http://www.w3.org/2001/XMLSchema" xmlns:xs="http://www.w3.org/2001/XMLSchema" xmlns:p="http://schemas.microsoft.com/office/2006/metadata/properties" xmlns:ns3="50bdabb0-9386-450c-a237-5cee456536e8" xmlns:ns4="5d1d3790-619a-4362-bea8-0a05a681df2c" targetNamespace="http://schemas.microsoft.com/office/2006/metadata/properties" ma:root="true" ma:fieldsID="77af931969a49b0c3b9c962030cfb7f1" ns3:_="" ns4:_="">
    <xsd:import namespace="50bdabb0-9386-450c-a237-5cee456536e8"/>
    <xsd:import namespace="5d1d3790-619a-4362-bea8-0a05a681df2c"/>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_activity" minOccurs="0"/>
                <xsd:element ref="ns3:MediaServiceObjectDetectorVersions"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SystemTags" minOccurs="0"/>
                <xsd:element ref="ns3:MediaLengthInSecond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0bdabb0-9386-450c-a237-5cee456536e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_activity" ma:index="15" nillable="true" ma:displayName="_activity" ma:hidden="true" ma:internalName="_activity">
      <xsd:simpleType>
        <xsd:restriction base="dms:Note"/>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ServiceAutoTags" ma:index="17" nillable="true" ma:displayName="Tags" ma:internalName="MediaServiceAutoTags"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DateTaken" ma:index="21" nillable="true" ma:displayName="MediaServiceDateTaken" ma:hidden="true" ma:indexed="true" ma:internalName="MediaServiceDateTaken" ma:readOnly="true">
      <xsd:simpleType>
        <xsd:restriction base="dms:Text"/>
      </xsd:simpleType>
    </xsd:element>
    <xsd:element name="MediaServiceSystemTags" ma:index="22" nillable="true" ma:displayName="MediaServiceSystemTags" ma:hidden="true" ma:internalName="MediaServiceSystemTags" ma:readOnly="true">
      <xsd:simpleType>
        <xsd:restriction base="dms:Note"/>
      </xsd:simpleType>
    </xsd:element>
    <xsd:element name="MediaLengthInSeconds" ma:index="23" nillable="true" ma:displayName="MediaLengthInSeconds" ma:hidden="true" ma:internalName="MediaLengthInSeconds" ma:readOnly="true">
      <xsd:simpleType>
        <xsd:restriction base="dms:Unknown"/>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d1d3790-619a-4362-bea8-0a05a681df2c"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489D478-C390-4C74-941E-280EE5A9908A}">
  <ds:schemaRefs>
    <ds:schemaRef ds:uri="http://schemas.microsoft.com/office/2006/documentManagement/types"/>
    <ds:schemaRef ds:uri="http://purl.org/dc/elements/1.1/"/>
    <ds:schemaRef ds:uri="5d1d3790-619a-4362-bea8-0a05a681df2c"/>
    <ds:schemaRef ds:uri="http://www.w3.org/XML/1998/namespace"/>
    <ds:schemaRef ds:uri="http://schemas.microsoft.com/office/2006/metadata/properties"/>
    <ds:schemaRef ds:uri="http://purl.org/dc/terms/"/>
    <ds:schemaRef ds:uri="50bdabb0-9386-450c-a237-5cee456536e8"/>
    <ds:schemaRef ds:uri="http://schemas.microsoft.com/office/infopath/2007/PartnerControls"/>
    <ds:schemaRef ds:uri="http://schemas.openxmlformats.org/package/2006/metadata/core-properties"/>
    <ds:schemaRef ds:uri="http://purl.org/dc/dcmitype/"/>
  </ds:schemaRefs>
</ds:datastoreItem>
</file>

<file path=customXml/itemProps2.xml><?xml version="1.0" encoding="utf-8"?>
<ds:datastoreItem xmlns:ds="http://schemas.openxmlformats.org/officeDocument/2006/customXml" ds:itemID="{F995E35D-A3D5-4A00-B08A-ECD53875F878}">
  <ds:schemaRefs>
    <ds:schemaRef ds:uri="http://schemas.microsoft.com/sharepoint/v3/contenttype/forms"/>
  </ds:schemaRefs>
</ds:datastoreItem>
</file>

<file path=customXml/itemProps3.xml><?xml version="1.0" encoding="utf-8"?>
<ds:datastoreItem xmlns:ds="http://schemas.openxmlformats.org/officeDocument/2006/customXml" ds:itemID="{43E27B95-6718-4675-9048-C49BCEAA9A6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0bdabb0-9386-450c-a237-5cee456536e8"/>
    <ds:schemaRef ds:uri="5d1d3790-619a-4362-bea8-0a05a681df2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82</TotalTime>
  <Words>539</Words>
  <Application>Microsoft Office PowerPoint</Application>
  <PresentationFormat>Widescreen</PresentationFormat>
  <Paragraphs>46</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Calibri Light</vt:lpstr>
      <vt:lpstr>Office Theme</vt:lpstr>
      <vt:lpstr>First Holy Communion Eucharist</vt:lpstr>
      <vt:lpstr>The Last Supper</vt:lpstr>
      <vt:lpstr>When do we hear these words?</vt:lpstr>
      <vt:lpstr>What is the Eucharist?</vt:lpstr>
      <vt:lpstr>                           Host</vt:lpstr>
      <vt:lpstr>What is happening when we receive the Holy Eucharist?</vt:lpstr>
      <vt:lpstr>With your parents…</vt:lpstr>
      <vt:lpstr>St Teresa of Avila wrote about in her famous poem:   </vt:lpstr>
      <vt:lpstr>Arrangements: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First Holy Communion Eucharist</dc:title>
  <dc:creator>Janine Pickerill</dc:creator>
  <cp:lastModifiedBy>Mrs J Exon</cp:lastModifiedBy>
  <cp:revision>9</cp:revision>
  <dcterms:created xsi:type="dcterms:W3CDTF">2016-04-25T20:55:34Z</dcterms:created>
  <dcterms:modified xsi:type="dcterms:W3CDTF">2024-09-06T21:49:31Z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0x010100D5F064C78E2F4742B283DE85EA97A342</vt:lpwstr>
  </property>
</Properties>
</file>