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4"/>
    <p:sldMasterId id="2147483703" r:id="rId5"/>
    <p:sldMasterId id="2147483692" r:id="rId6"/>
  </p:sldMasterIdLst>
  <p:notesMasterIdLst>
    <p:notesMasterId r:id="rId8"/>
  </p:notesMasterIdLst>
  <p:sldIdLst>
    <p:sldId id="35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CC3399"/>
    <a:srgbClr val="7B0051"/>
    <a:srgbClr val="00B09B"/>
    <a:srgbClr val="2B323B"/>
    <a:srgbClr val="F0EEEF"/>
    <a:srgbClr val="0D95BC"/>
    <a:srgbClr val="DF361F"/>
    <a:srgbClr val="6C2B43"/>
    <a:srgbClr val="063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1EA6BF-D517-3FA8-9BF2-208A044F75FD}" v="16" dt="2020-06-10T13:05:00.346"/>
    <p1510:client id="{68671B35-EB73-AE7C-4F3D-0751B208BC08}" v="2" dt="2020-06-16T15:30:39.606"/>
    <p1510:client id="{9A3E35A2-F8C0-F04C-730C-342A3FFA9B47}" v="142" dt="2020-06-10T11:20:11.1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65" d="100"/>
          <a:sy n="65" d="100"/>
        </p:scale>
        <p:origin x="584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37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11/10/2024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image" Target="../media/image13.jpeg"/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7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9.jpeg"/><Relationship Id="rId5" Type="http://schemas.openxmlformats.org/officeDocument/2006/relationships/image" Target="../media/image4.png"/><Relationship Id="rId15" Type="http://schemas.openxmlformats.org/officeDocument/2006/relationships/image" Target="../media/image12.png"/><Relationship Id="rId10" Type="http://schemas.openxmlformats.org/officeDocument/2006/relationships/image" Target="../media/image8.jpeg"/><Relationship Id="rId4" Type="http://schemas.openxmlformats.org/officeDocument/2006/relationships/image" Target="../media/image4.svg"/><Relationship Id="rId9" Type="http://schemas.openxmlformats.org/officeDocument/2006/relationships/image" Target="../media/image7.jpeg"/><Relationship Id="rId1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8413" y="50296"/>
            <a:ext cx="3466761" cy="495356"/>
          </a:xfrm>
        </p:spPr>
        <p:txBody>
          <a:bodyPr rIns="0" anchor="t">
            <a:noAutofit/>
          </a:bodyPr>
          <a:lstStyle/>
          <a:p>
            <a:r>
              <a:rPr lang="en-US" sz="2800" dirty="0">
                <a:solidFill>
                  <a:srgbClr val="CC3399"/>
                </a:solidFill>
                <a:latin typeface="Segoe UI Black"/>
                <a:ea typeface="Segoe UI Black"/>
              </a:rPr>
              <a:t> </a:t>
            </a:r>
            <a:r>
              <a:rPr lang="en-US" sz="2400" i="1" u="sng" dirty="0">
                <a:solidFill>
                  <a:srgbClr val="7B0051"/>
                </a:solidFill>
                <a:latin typeface="+mn-lt"/>
                <a:ea typeface="Segoe UI Black"/>
              </a:rPr>
              <a:t>My Art &amp; Design Journey</a:t>
            </a:r>
            <a:endParaRPr lang="en-US" sz="2800" i="1" u="sng" dirty="0">
              <a:solidFill>
                <a:srgbClr val="7B0051"/>
              </a:solidFill>
              <a:latin typeface="+mn-lt"/>
              <a:ea typeface="Segoe UI Black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1353494" y="1844683"/>
            <a:ext cx="6956510" cy="3382986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CA17634E-AAA3-4840-8487-07315886BF16}"/>
              </a:ext>
            </a:extLst>
          </p:cNvPr>
          <p:cNvSpPr/>
          <p:nvPr/>
        </p:nvSpPr>
        <p:spPr>
          <a:xfrm>
            <a:off x="4003565" y="1474099"/>
            <a:ext cx="763571" cy="7241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7B0051"/>
                </a:solidFill>
              </a:rPr>
              <a:t>Year 1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9410F4CE-3E97-4570-A807-A514472A5A4E}"/>
              </a:ext>
            </a:extLst>
          </p:cNvPr>
          <p:cNvSpPr/>
          <p:nvPr/>
        </p:nvSpPr>
        <p:spPr>
          <a:xfrm>
            <a:off x="5677350" y="1471338"/>
            <a:ext cx="763571" cy="763571"/>
          </a:xfrm>
          <a:prstGeom prst="ellipse">
            <a:avLst/>
          </a:prstGeom>
          <a:solidFill>
            <a:schemeClr val="bg1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7B0051"/>
                </a:solidFill>
              </a:rPr>
              <a:t>Year 2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ED586BA-7236-43AA-85C0-6522BD4A1424}"/>
              </a:ext>
            </a:extLst>
          </p:cNvPr>
          <p:cNvSpPr/>
          <p:nvPr/>
        </p:nvSpPr>
        <p:spPr>
          <a:xfrm>
            <a:off x="2703190" y="3206083"/>
            <a:ext cx="763571" cy="763571"/>
          </a:xfrm>
          <a:prstGeom prst="ellipse">
            <a:avLst/>
          </a:prstGeom>
          <a:solidFill>
            <a:srgbClr val="CC3399"/>
          </a:solidFill>
          <a:ln w="28575">
            <a:solidFill>
              <a:srgbClr val="660066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Year 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C944C50-800D-4ED3-A095-E15D9F1253BE}"/>
              </a:ext>
            </a:extLst>
          </p:cNvPr>
          <p:cNvSpPr/>
          <p:nvPr/>
        </p:nvSpPr>
        <p:spPr>
          <a:xfrm>
            <a:off x="5628845" y="3173804"/>
            <a:ext cx="763571" cy="763571"/>
          </a:xfrm>
          <a:prstGeom prst="ellipse">
            <a:avLst/>
          </a:prstGeom>
          <a:solidFill>
            <a:srgbClr val="CC3399"/>
          </a:solidFill>
          <a:ln w="28575">
            <a:solidFill>
              <a:srgbClr val="660066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Year 3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3C6E333-DC08-412B-85B1-0B37F47ED578}"/>
              </a:ext>
            </a:extLst>
          </p:cNvPr>
          <p:cNvSpPr/>
          <p:nvPr/>
        </p:nvSpPr>
        <p:spPr>
          <a:xfrm>
            <a:off x="3969637" y="4944642"/>
            <a:ext cx="763571" cy="798452"/>
          </a:xfrm>
          <a:prstGeom prst="ellipse">
            <a:avLst/>
          </a:prstGeom>
          <a:solidFill>
            <a:srgbClr val="660066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Year 5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E512246-2643-4F76-B534-1711CA5DDB29}"/>
              </a:ext>
            </a:extLst>
          </p:cNvPr>
          <p:cNvSpPr/>
          <p:nvPr/>
        </p:nvSpPr>
        <p:spPr>
          <a:xfrm>
            <a:off x="6691011" y="4834883"/>
            <a:ext cx="763571" cy="763571"/>
          </a:xfrm>
          <a:prstGeom prst="ellipse">
            <a:avLst/>
          </a:prstGeom>
          <a:solidFill>
            <a:srgbClr val="660066"/>
          </a:solidFill>
          <a:ln w="38100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Year 6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3191406" y="3945668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rgbClr val="CC3399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0" name="Arc 89">
            <a:extLst>
              <a:ext uri="{FF2B5EF4-FFF2-40B4-BE49-F238E27FC236}">
                <a16:creationId xmlns:a16="http://schemas.microsoft.com/office/drawing/2014/main" id="{4E010217-4374-4F88-89CA-F8F336E6FB11}"/>
              </a:ext>
            </a:extLst>
          </p:cNvPr>
          <p:cNvSpPr/>
          <p:nvPr/>
        </p:nvSpPr>
        <p:spPr>
          <a:xfrm>
            <a:off x="5959794" y="2289871"/>
            <a:ext cx="465999" cy="767976"/>
          </a:xfrm>
          <a:prstGeom prst="arc">
            <a:avLst>
              <a:gd name="adj1" fmla="val 15955398"/>
              <a:gd name="adj2" fmla="val 5391112"/>
            </a:avLst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342017" y="2297056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FF782D6B-B11D-4440-8E80-207C3E434648}"/>
              </a:ext>
            </a:extLst>
          </p:cNvPr>
          <p:cNvCxnSpPr/>
          <p:nvPr/>
        </p:nvCxnSpPr>
        <p:spPr>
          <a:xfrm>
            <a:off x="5380182" y="5660865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Graphic 4" descr="Palette">
            <a:extLst>
              <a:ext uri="{FF2B5EF4-FFF2-40B4-BE49-F238E27FC236}">
                <a16:creationId xmlns:a16="http://schemas.microsoft.com/office/drawing/2014/main" id="{8FF05A06-848E-4B1E-B3F6-0BC22377CC8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497637" y="1655867"/>
            <a:ext cx="377632" cy="377632"/>
          </a:xfrm>
          <a:prstGeom prst="rect">
            <a:avLst/>
          </a:prstGeom>
        </p:spPr>
      </p:pic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B6377E5F-7FCE-4BD5-BF88-2A5DB306AA11}"/>
              </a:ext>
            </a:extLst>
          </p:cNvPr>
          <p:cNvCxnSpPr/>
          <p:nvPr/>
        </p:nvCxnSpPr>
        <p:spPr>
          <a:xfrm>
            <a:off x="1190008" y="2297035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6" name="Graphic 115" descr="Artist">
            <a:extLst>
              <a:ext uri="{FF2B5EF4-FFF2-40B4-BE49-F238E27FC236}">
                <a16:creationId xmlns:a16="http://schemas.microsoft.com/office/drawing/2014/main" id="{487BEE61-0F5A-4E91-876C-DB75DA59AD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3205745" y="4158852"/>
            <a:ext cx="400110" cy="400110"/>
          </a:xfrm>
          <a:prstGeom prst="rect">
            <a:avLst/>
          </a:prstGeom>
        </p:spPr>
      </p:pic>
      <p:sp>
        <p:nvSpPr>
          <p:cNvPr id="126" name="TextBox 125">
            <a:extLst>
              <a:ext uri="{FF2B5EF4-FFF2-40B4-BE49-F238E27FC236}">
                <a16:creationId xmlns:a16="http://schemas.microsoft.com/office/drawing/2014/main" id="{DF711671-E30F-46C7-986A-FE9F83B1714F}"/>
              </a:ext>
            </a:extLst>
          </p:cNvPr>
          <p:cNvSpPr txBox="1"/>
          <p:nvPr/>
        </p:nvSpPr>
        <p:spPr>
          <a:xfrm>
            <a:off x="13347317" y="4026488"/>
            <a:ext cx="396454" cy="50300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endParaRPr lang="en-US" sz="1200" b="1" noProof="1">
              <a:solidFill>
                <a:srgbClr val="CC3399"/>
              </a:solidFill>
            </a:endParaRP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0368A237-A618-4963-BF38-06C539763524}"/>
              </a:ext>
            </a:extLst>
          </p:cNvPr>
          <p:cNvSpPr txBox="1"/>
          <p:nvPr/>
        </p:nvSpPr>
        <p:spPr>
          <a:xfrm>
            <a:off x="78875" y="140197"/>
            <a:ext cx="3231937" cy="1323439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r>
              <a:rPr lang="en-US" sz="1000" b="1" i="1" noProof="1"/>
              <a:t> </a:t>
            </a:r>
            <a:r>
              <a:rPr lang="en-US" sz="1200" b="1" i="1" u="sng" noProof="1" smtClean="0"/>
              <a:t>Expressive Arts and Design:</a:t>
            </a:r>
            <a:endParaRPr lang="en-US" sz="1200" b="1" i="1" u="sng" noProof="1"/>
          </a:p>
          <a:p>
            <a:endParaRPr lang="en-US" sz="1200" b="1" i="1" u="sng" noProof="1"/>
          </a:p>
          <a:p>
            <a:r>
              <a:rPr lang="en-US" sz="1200" noProof="1" smtClean="0"/>
              <a:t>In</a:t>
            </a:r>
            <a:r>
              <a:rPr lang="en-GB" sz="1100" noProof="1" smtClean="0"/>
              <a:t> EYFS the children </a:t>
            </a:r>
            <a:r>
              <a:rPr lang="en-GB" sz="1100" dirty="0" smtClean="0"/>
              <a:t>explore </a:t>
            </a:r>
            <a:r>
              <a:rPr lang="en-GB" sz="1100" dirty="0"/>
              <a:t>a variety of materials, tools and techniques, experimenting with colour, design, texture, form and </a:t>
            </a:r>
            <a:r>
              <a:rPr lang="en-GB" sz="1100" dirty="0" smtClean="0"/>
              <a:t>function. They share </a:t>
            </a:r>
            <a:r>
              <a:rPr lang="en-GB" sz="1100" dirty="0"/>
              <a:t>their creations, explaining the process they have </a:t>
            </a:r>
            <a:r>
              <a:rPr lang="en-GB" sz="1100" dirty="0" smtClean="0"/>
              <a:t>used, preparing them for the National Curriculum. </a:t>
            </a:r>
            <a:endParaRPr lang="en-US" sz="1200" noProof="1"/>
          </a:p>
        </p:txBody>
      </p:sp>
      <p:sp>
        <p:nvSpPr>
          <p:cNvPr id="149" name="TextBox 148">
            <a:extLst>
              <a:ext uri="{FF2B5EF4-FFF2-40B4-BE49-F238E27FC236}">
                <a16:creationId xmlns:a16="http://schemas.microsoft.com/office/drawing/2014/main" id="{3FDD2F0F-C74D-41F5-BBA2-8F11A72D10BE}"/>
              </a:ext>
            </a:extLst>
          </p:cNvPr>
          <p:cNvSpPr txBox="1"/>
          <p:nvPr/>
        </p:nvSpPr>
        <p:spPr>
          <a:xfrm>
            <a:off x="7255983" y="1097305"/>
            <a:ext cx="1670883" cy="276999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endParaRPr lang="en-US" sz="1200" b="1" noProof="1">
              <a:solidFill>
                <a:srgbClr val="CC3399"/>
              </a:solidFill>
              <a:cs typeface="Calibri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30FFFFFB-0F4A-4B9C-86BC-547C4CB5C474}"/>
              </a:ext>
            </a:extLst>
          </p:cNvPr>
          <p:cNvSpPr/>
          <p:nvPr/>
        </p:nvSpPr>
        <p:spPr>
          <a:xfrm>
            <a:off x="6439636" y="2708579"/>
            <a:ext cx="763571" cy="724138"/>
          </a:xfrm>
          <a:prstGeom prst="ellipse">
            <a:avLst/>
          </a:prstGeom>
          <a:solidFill>
            <a:srgbClr val="CC3399"/>
          </a:solidFill>
          <a:ln w="28575">
            <a:solidFill>
              <a:schemeClr val="bg1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Key Stage </a:t>
            </a:r>
            <a:r>
              <a:rPr lang="en-US" sz="1400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38FC289F-1447-4DB1-9370-8242E1409731}"/>
              </a:ext>
            </a:extLst>
          </p:cNvPr>
          <p:cNvSpPr/>
          <p:nvPr/>
        </p:nvSpPr>
        <p:spPr>
          <a:xfrm>
            <a:off x="2844941" y="1491055"/>
            <a:ext cx="763571" cy="724138"/>
          </a:xfrm>
          <a:prstGeom prst="ellipse">
            <a:avLst/>
          </a:prstGeom>
          <a:solidFill>
            <a:srgbClr val="CC3399"/>
          </a:solidFill>
          <a:ln w="28575">
            <a:solidFill>
              <a:schemeClr val="bg1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Key Stage </a:t>
            </a:r>
            <a:r>
              <a:rPr lang="en-US" sz="1400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1E9ECF5B-9F31-4C3C-BDE1-B93EFF806761}"/>
              </a:ext>
            </a:extLst>
          </p:cNvPr>
          <p:cNvSpPr txBox="1"/>
          <p:nvPr/>
        </p:nvSpPr>
        <p:spPr>
          <a:xfrm>
            <a:off x="7066208" y="3287888"/>
            <a:ext cx="1979968" cy="1200329"/>
          </a:xfrm>
          <a:prstGeom prst="rect">
            <a:avLst/>
          </a:prstGeom>
          <a:noFill/>
        </p:spPr>
        <p:txBody>
          <a:bodyPr wrap="square" lIns="0" rIns="0" rtlCol="0" anchor="t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noProof="1" smtClean="0"/>
              <a:t>How does shading and texture create a 3D effect?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noProof="1" smtClean="0"/>
              <a:t>How can you add a background wash to a painting?</a:t>
            </a:r>
            <a:endParaRPr lang="en-GB" sz="1200" b="1" i="1" noProof="1"/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noProof="1" smtClean="0"/>
              <a:t>Is </a:t>
            </a:r>
            <a:r>
              <a:rPr lang="en-GB" sz="1200" b="1" i="1" noProof="1"/>
              <a:t>graffiti Art?</a:t>
            </a:r>
            <a:endParaRPr lang="en-US" sz="1200" b="1" i="1" noProof="1"/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4F5AD0B0-CCE3-41C7-A182-834E2DBADC17}"/>
              </a:ext>
            </a:extLst>
          </p:cNvPr>
          <p:cNvSpPr/>
          <p:nvPr/>
        </p:nvSpPr>
        <p:spPr>
          <a:xfrm>
            <a:off x="1021912" y="1482614"/>
            <a:ext cx="763571" cy="724138"/>
          </a:xfrm>
          <a:prstGeom prst="ellipse">
            <a:avLst/>
          </a:prstGeom>
          <a:solidFill>
            <a:schemeClr val="bg1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rgbClr val="7B0051"/>
                </a:solidFill>
              </a:rPr>
              <a:t>Early</a:t>
            </a:r>
            <a:r>
              <a:rPr lang="en-US" sz="1400" b="1" dirty="0">
                <a:solidFill>
                  <a:schemeClr val="bg1"/>
                </a:solidFill>
              </a:rPr>
              <a:t> </a:t>
            </a:r>
            <a:r>
              <a:rPr lang="en-US" sz="1400" b="1" dirty="0">
                <a:solidFill>
                  <a:srgbClr val="7B0051"/>
                </a:solidFill>
              </a:rPr>
              <a:t>Years</a:t>
            </a:r>
          </a:p>
        </p:txBody>
      </p:sp>
      <p:sp>
        <p:nvSpPr>
          <p:cNvPr id="179" name="TextBox 178">
            <a:extLst>
              <a:ext uri="{FF2B5EF4-FFF2-40B4-BE49-F238E27FC236}">
                <a16:creationId xmlns:a16="http://schemas.microsoft.com/office/drawing/2014/main" id="{18083ABF-3376-4857-A0FD-084EE4A71547}"/>
              </a:ext>
            </a:extLst>
          </p:cNvPr>
          <p:cNvSpPr txBox="1"/>
          <p:nvPr/>
        </p:nvSpPr>
        <p:spPr>
          <a:xfrm>
            <a:off x="3392110" y="475391"/>
            <a:ext cx="2440928" cy="1015663"/>
          </a:xfrm>
          <a:prstGeom prst="rect">
            <a:avLst/>
          </a:prstGeom>
          <a:noFill/>
        </p:spPr>
        <p:txBody>
          <a:bodyPr wrap="square" lIns="0" rIns="0" rtlCol="0" anchor="b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noProof="1"/>
              <a:t>How does </a:t>
            </a:r>
            <a:r>
              <a:rPr lang="en-GB" sz="1200" b="1" i="1" noProof="1" smtClean="0"/>
              <a:t>Picasso </a:t>
            </a:r>
            <a:r>
              <a:rPr lang="en-GB" sz="1200" b="1" i="1" noProof="1"/>
              <a:t>show emotion in his artwork?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noProof="1" smtClean="0"/>
              <a:t>What are the primary and secondary colours?</a:t>
            </a:r>
            <a:endParaRPr lang="en-GB" sz="1200" b="1" i="1" noProof="1"/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noProof="1"/>
              <a:t>Can you create Art using materials?</a:t>
            </a:r>
          </a:p>
        </p:txBody>
      </p:sp>
      <p:grpSp>
        <p:nvGrpSpPr>
          <p:cNvPr id="191" name="Group 190">
            <a:extLst>
              <a:ext uri="{FF2B5EF4-FFF2-40B4-BE49-F238E27FC236}">
                <a16:creationId xmlns:a16="http://schemas.microsoft.com/office/drawing/2014/main" id="{5BB72FD3-3687-4336-843A-89AEE549AEB3}"/>
              </a:ext>
            </a:extLst>
          </p:cNvPr>
          <p:cNvGrpSpPr/>
          <p:nvPr/>
        </p:nvGrpSpPr>
        <p:grpSpPr>
          <a:xfrm>
            <a:off x="3890407" y="2303914"/>
            <a:ext cx="2317789" cy="830997"/>
            <a:chOff x="-2475650" y="4851600"/>
            <a:chExt cx="4937723" cy="830997"/>
          </a:xfrm>
        </p:grpSpPr>
        <p:sp>
          <p:nvSpPr>
            <p:cNvPr id="192" name="TextBox 191">
              <a:extLst>
                <a:ext uri="{FF2B5EF4-FFF2-40B4-BE49-F238E27FC236}">
                  <a16:creationId xmlns:a16="http://schemas.microsoft.com/office/drawing/2014/main" id="{1A073E00-6E75-4BE2-B37A-86A6B9FC1353}"/>
                </a:ext>
              </a:extLst>
            </p:cNvPr>
            <p:cNvSpPr txBox="1"/>
            <p:nvPr/>
          </p:nvSpPr>
          <p:spPr>
            <a:xfrm>
              <a:off x="249702" y="4880489"/>
              <a:ext cx="2202816" cy="276999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endParaRPr lang="en-US" sz="1200" b="1" noProof="1">
                <a:solidFill>
                  <a:srgbClr val="CC3399"/>
                </a:solidFill>
              </a:endParaRPr>
            </a:p>
          </p:txBody>
        </p:sp>
        <p:sp>
          <p:nvSpPr>
            <p:cNvPr id="193" name="TextBox 192">
              <a:extLst>
                <a:ext uri="{FF2B5EF4-FFF2-40B4-BE49-F238E27FC236}">
                  <a16:creationId xmlns:a16="http://schemas.microsoft.com/office/drawing/2014/main" id="{046FBF97-7C28-4F3D-AC16-00274FCDD704}"/>
                </a:ext>
              </a:extLst>
            </p:cNvPr>
            <p:cNvSpPr txBox="1"/>
            <p:nvPr/>
          </p:nvSpPr>
          <p:spPr>
            <a:xfrm>
              <a:off x="-2475650" y="4851600"/>
              <a:ext cx="4937723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endParaRPr lang="en-US" sz="1200" b="1" noProof="1">
                <a:solidFill>
                  <a:srgbClr val="CC3399"/>
                </a:solidFill>
              </a:endParaRPr>
            </a:p>
            <a:p>
              <a:endParaRPr lang="en-US" sz="1200" b="1" noProof="1">
                <a:solidFill>
                  <a:srgbClr val="CC3399"/>
                </a:solidFill>
              </a:endParaRPr>
            </a:p>
            <a:p>
              <a:r>
                <a:rPr lang="en-US" sz="1200" b="1" noProof="1">
                  <a:solidFill>
                    <a:srgbClr val="CC3399"/>
                  </a:solidFill>
                </a:rPr>
                <a:t> </a:t>
              </a:r>
            </a:p>
            <a:p>
              <a:endParaRPr lang="en-US" sz="1200" b="1" noProof="1">
                <a:solidFill>
                  <a:srgbClr val="660066"/>
                </a:solidFill>
              </a:endParaRPr>
            </a:p>
          </p:txBody>
        </p:sp>
      </p:grpSp>
      <p:pic>
        <p:nvPicPr>
          <p:cNvPr id="1026" name="Picture 2" descr="Picasso Self Portraits For Kids Perspective, portrait and cubism ...">
            <a:extLst>
              <a:ext uri="{FF2B5EF4-FFF2-40B4-BE49-F238E27FC236}">
                <a16:creationId xmlns:a16="http://schemas.microsoft.com/office/drawing/2014/main" id="{FA00BDF2-624E-440B-96AF-AD7C43F0D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150" y="164463"/>
            <a:ext cx="1048972" cy="125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742CE5-E922-4DCB-A46C-F2FD7279FB2B}"/>
              </a:ext>
            </a:extLst>
          </p:cNvPr>
          <p:cNvSpPr txBox="1"/>
          <p:nvPr/>
        </p:nvSpPr>
        <p:spPr>
          <a:xfrm>
            <a:off x="7046234" y="386080"/>
            <a:ext cx="19826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/>
              <a:t>How do artists create tone? 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 smtClean="0"/>
              <a:t>What colours are  used create a tint?</a:t>
            </a:r>
            <a:endParaRPr lang="en-GB" sz="1200" b="1" i="1" dirty="0"/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/>
              <a:t>What kind of Art is made in Stoke-on-Trent?</a:t>
            </a:r>
          </a:p>
        </p:txBody>
      </p:sp>
      <p:pic>
        <p:nvPicPr>
          <p:cNvPr id="1028" name="Picture 4" descr="Personalised Polka Dot 1/2 Pint Mug – Emma Bridgewater UK">
            <a:extLst>
              <a:ext uri="{FF2B5EF4-FFF2-40B4-BE49-F238E27FC236}">
                <a16:creationId xmlns:a16="http://schemas.microsoft.com/office/drawing/2014/main" id="{68A28712-BE70-45DF-A325-496CE800E1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93"/>
          <a:stretch/>
        </p:blipFill>
        <p:spPr bwMode="auto">
          <a:xfrm>
            <a:off x="7308376" y="1806141"/>
            <a:ext cx="1613240" cy="131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anksy Girl With Balloon Photograph London Graffiti Art | Etsy">
            <a:extLst>
              <a:ext uri="{FF2B5EF4-FFF2-40B4-BE49-F238E27FC236}">
                <a16:creationId xmlns:a16="http://schemas.microsoft.com/office/drawing/2014/main" id="{22265195-472E-46C9-A12C-57C2B8097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314" y="3939708"/>
            <a:ext cx="1036894" cy="884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7B6B5AB-3DB1-42AF-87F6-F149F0B5DBCE}"/>
              </a:ext>
            </a:extLst>
          </p:cNvPr>
          <p:cNvSpPr txBox="1"/>
          <p:nvPr/>
        </p:nvSpPr>
        <p:spPr>
          <a:xfrm>
            <a:off x="26225" y="2538641"/>
            <a:ext cx="26173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/>
              <a:t>Describe LS Lowry’s industrial movement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/>
              <a:t>How can colour block printing create different pattern effects</a:t>
            </a:r>
            <a:r>
              <a:rPr lang="en-GB" sz="1200" b="1" i="1" dirty="0" smtClean="0"/>
              <a:t>?</a:t>
            </a:r>
            <a:endParaRPr lang="en-GB" sz="1200" b="1" i="1" dirty="0" smtClean="0"/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 smtClean="0"/>
              <a:t>Compare </a:t>
            </a:r>
            <a:r>
              <a:rPr lang="en-GB" sz="1200" b="1" i="1" dirty="0" smtClean="0"/>
              <a:t>Royal </a:t>
            </a:r>
            <a:r>
              <a:rPr lang="en-GB" sz="1200" b="1" i="1" dirty="0" err="1" smtClean="0"/>
              <a:t>Doulton</a:t>
            </a:r>
            <a:r>
              <a:rPr lang="en-GB" sz="1200" b="1" i="1" dirty="0" smtClean="0"/>
              <a:t> and  </a:t>
            </a:r>
            <a:r>
              <a:rPr lang="en-GB" sz="1200" b="1" i="1" dirty="0" smtClean="0"/>
              <a:t>Wedgewood</a:t>
            </a:r>
            <a:endParaRPr lang="en-GB" sz="1200" b="1" i="1" dirty="0" smtClean="0"/>
          </a:p>
          <a:p>
            <a:endParaRPr lang="en-GB" sz="1200" b="1" i="1" dirty="0"/>
          </a:p>
          <a:p>
            <a:pPr marL="171450" indent="-171450">
              <a:buFont typeface="Wingdings" panose="05000000000000000000" pitchFamily="2" charset="2"/>
              <a:buChar char="v"/>
            </a:pPr>
            <a:endParaRPr lang="en-GB" sz="1200" b="1" i="1" dirty="0"/>
          </a:p>
        </p:txBody>
      </p:sp>
      <p:pic>
        <p:nvPicPr>
          <p:cNvPr id="1032" name="Picture 8" descr="Value (Tone)">
            <a:extLst>
              <a:ext uri="{FF2B5EF4-FFF2-40B4-BE49-F238E27FC236}">
                <a16:creationId xmlns:a16="http://schemas.microsoft.com/office/drawing/2014/main" id="{1A8D0553-739C-4B09-9343-9ED92B26526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92" r="9360"/>
          <a:stretch/>
        </p:blipFill>
        <p:spPr bwMode="auto">
          <a:xfrm>
            <a:off x="2790581" y="2344003"/>
            <a:ext cx="994657" cy="786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Royal Doulton Indian Tree Vintage Bone China Tea Cup and Saucer ...">
            <a:extLst>
              <a:ext uri="{FF2B5EF4-FFF2-40B4-BE49-F238E27FC236}">
                <a16:creationId xmlns:a16="http://schemas.microsoft.com/office/drawing/2014/main" id="{4CF08A79-8CD5-4F0F-9EDD-FA05C49125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3" t="9369"/>
          <a:stretch/>
        </p:blipFill>
        <p:spPr bwMode="auto">
          <a:xfrm>
            <a:off x="542522" y="3855998"/>
            <a:ext cx="1331191" cy="927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24BA3D3-15D7-4053-9F7A-A48AD1E94FEA}"/>
              </a:ext>
            </a:extLst>
          </p:cNvPr>
          <p:cNvSpPr txBox="1"/>
          <p:nvPr/>
        </p:nvSpPr>
        <p:spPr>
          <a:xfrm>
            <a:off x="3599269" y="3908741"/>
            <a:ext cx="2266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/>
              <a:t>Do artists come from Stoke?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/>
              <a:t>Did Vincent Van Gough’s work impress everyone?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 smtClean="0"/>
              <a:t>How can we edit photos to create a mood effect?</a:t>
            </a:r>
            <a:endParaRPr lang="en-GB" sz="1200" b="1" i="1" dirty="0"/>
          </a:p>
          <a:p>
            <a:pPr marL="171450" indent="-171450">
              <a:buFont typeface="Wingdings" panose="05000000000000000000" pitchFamily="2" charset="2"/>
              <a:buChar char="v"/>
            </a:pPr>
            <a:endParaRPr lang="en-GB" sz="1200" b="1" i="1" dirty="0"/>
          </a:p>
        </p:txBody>
      </p:sp>
      <p:pic>
        <p:nvPicPr>
          <p:cNvPr id="1036" name="Picture 12" descr="Van Gogh Starry Night - The Painting and The Story">
            <a:extLst>
              <a:ext uri="{FF2B5EF4-FFF2-40B4-BE49-F238E27FC236}">
                <a16:creationId xmlns:a16="http://schemas.microsoft.com/office/drawing/2014/main" id="{5E9FC2B1-8A53-406A-98CA-847258AC3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0133" y="5671482"/>
            <a:ext cx="1448051" cy="91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Graphic 22" descr="Camera">
            <a:extLst>
              <a:ext uri="{FF2B5EF4-FFF2-40B4-BE49-F238E27FC236}">
                <a16:creationId xmlns:a16="http://schemas.microsoft.com/office/drawing/2014/main" id="{E1B738B2-673D-4A14-960A-F084D2473405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814829" y="4888321"/>
            <a:ext cx="783161" cy="783161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F100E8F3-916E-47E3-B5BD-B69226C19E46}"/>
              </a:ext>
            </a:extLst>
          </p:cNvPr>
          <p:cNvSpPr txBox="1"/>
          <p:nvPr/>
        </p:nvSpPr>
        <p:spPr>
          <a:xfrm>
            <a:off x="6254238" y="5671482"/>
            <a:ext cx="28360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 smtClean="0"/>
              <a:t>Is Sid Kirkham’s artwork similar to Lowry?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 smtClean="0"/>
              <a:t>Name </a:t>
            </a:r>
            <a:r>
              <a:rPr lang="en-GB" sz="1200" b="1" i="1" dirty="0" smtClean="0"/>
              <a:t>famous sculptures from Stoke –on –Trent</a:t>
            </a:r>
            <a:r>
              <a:rPr lang="en-GB" sz="1200" b="1" i="1" dirty="0" smtClean="0"/>
              <a:t>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en-GB" sz="1200" b="1" i="1" dirty="0" smtClean="0"/>
              <a:t>How </a:t>
            </a:r>
            <a:r>
              <a:rPr lang="en-GB" sz="1200" b="1" i="1" dirty="0"/>
              <a:t>did </a:t>
            </a:r>
            <a:r>
              <a:rPr lang="en-GB" sz="1200" b="1" i="1" dirty="0" err="1"/>
              <a:t>Lubaina</a:t>
            </a:r>
            <a:r>
              <a:rPr lang="en-GB" sz="1200" b="1" i="1" dirty="0"/>
              <a:t> </a:t>
            </a:r>
            <a:r>
              <a:rPr lang="en-GB" sz="1200" b="1" i="1" dirty="0" err="1" smtClean="0"/>
              <a:t>Himid</a:t>
            </a:r>
            <a:r>
              <a:rPr lang="en-GB" sz="1200" b="1" i="1" dirty="0" smtClean="0"/>
              <a:t> explore social and cultural issues in her artwork?</a:t>
            </a:r>
            <a:endParaRPr lang="en-GB" sz="1200" b="1" i="1" dirty="0" smtClean="0"/>
          </a:p>
          <a:p>
            <a:pPr marL="171450" indent="-171450">
              <a:buFont typeface="Wingdings" panose="05000000000000000000" pitchFamily="2" charset="2"/>
              <a:buChar char="v"/>
            </a:pPr>
            <a:endParaRPr lang="en-GB" sz="1200" b="1" i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1FF4493-D9B7-4423-8D3B-A1D957530A02}"/>
              </a:ext>
            </a:extLst>
          </p:cNvPr>
          <p:cNvSpPr txBox="1"/>
          <p:nvPr/>
        </p:nvSpPr>
        <p:spPr>
          <a:xfrm>
            <a:off x="3838698" y="2405683"/>
            <a:ext cx="1993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i="1" dirty="0">
                <a:solidFill>
                  <a:srgbClr val="660066"/>
                </a:solidFill>
              </a:rPr>
              <a:t>Children will learn to think like artists.</a:t>
            </a:r>
          </a:p>
        </p:txBody>
      </p:sp>
      <p:pic>
        <p:nvPicPr>
          <p:cNvPr id="42" name="Graphic 41" descr="Lightbulb and gear">
            <a:extLst>
              <a:ext uri="{FF2B5EF4-FFF2-40B4-BE49-F238E27FC236}">
                <a16:creationId xmlns:a16="http://schemas.microsoft.com/office/drawing/2014/main" id="{4F5E6286-F3F6-4A3D-9BD2-13D82BAADA0B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712592" y="2343535"/>
            <a:ext cx="606928" cy="606928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2909424F-2759-4D5B-B204-EA9FF22BDD0F}"/>
              </a:ext>
            </a:extLst>
          </p:cNvPr>
          <p:cNvSpPr/>
          <p:nvPr/>
        </p:nvSpPr>
        <p:spPr>
          <a:xfrm>
            <a:off x="63089" y="5085475"/>
            <a:ext cx="199443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b="1" i="1" dirty="0">
                <a:solidFill>
                  <a:srgbClr val="66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  children progress, they will learn how art and design both reflect and shape our history, and contribute to the culture, creativity and wealth of our nation.</a:t>
            </a:r>
          </a:p>
        </p:txBody>
      </p:sp>
      <p:pic>
        <p:nvPicPr>
          <p:cNvPr id="56" name="Picture 55" descr="BBC - Stoke &amp; Staffordshire - Entertainment - Sid Kirkham"/>
          <p:cNvPicPr/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3710" y="5848516"/>
            <a:ext cx="1755858" cy="9462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71223743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36ea240-cacb-416b-8f7e-aa93aab97cd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0B39E7E1639A42B94D8D7C9E8FD2F7" ma:contentTypeVersion="18" ma:contentTypeDescription="Create a new document." ma:contentTypeScope="" ma:versionID="374c92021b096b24ef8af487c9e19bce">
  <xsd:schema xmlns:xsd="http://www.w3.org/2001/XMLSchema" xmlns:xs="http://www.w3.org/2001/XMLSchema" xmlns:p="http://schemas.microsoft.com/office/2006/metadata/properties" xmlns:ns3="a36ea240-cacb-416b-8f7e-aa93aab97cdc" xmlns:ns4="14456c73-dc59-44fe-92ff-3be78d2bd287" targetNamespace="http://schemas.microsoft.com/office/2006/metadata/properties" ma:root="true" ma:fieldsID="a5e06047275d1545c4aafd08ce17c033" ns3:_="" ns4:_="">
    <xsd:import namespace="a36ea240-cacb-416b-8f7e-aa93aab97cdc"/>
    <xsd:import namespace="14456c73-dc59-44fe-92ff-3be78d2bd2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6ea240-cacb-416b-8f7e-aa93aab97cd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456c73-dc59-44fe-92ff-3be78d2bd287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9E312D7-4DC1-472A-9F04-55BC3B704CD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469CE41-C769-4B8B-9E50-85E8659BBE66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2006/metadata/properties"/>
    <ds:schemaRef ds:uri="14456c73-dc59-44fe-92ff-3be78d2bd287"/>
    <ds:schemaRef ds:uri="a36ea240-cacb-416b-8f7e-aa93aab97cdc"/>
  </ds:schemaRefs>
</ds:datastoreItem>
</file>

<file path=customXml/itemProps3.xml><?xml version="1.0" encoding="utf-8"?>
<ds:datastoreItem xmlns:ds="http://schemas.openxmlformats.org/officeDocument/2006/customXml" ds:itemID="{B60C58AE-DEBF-4898-88F7-4745C2629F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36ea240-cacb-416b-8f7e-aa93aab97cdc"/>
    <ds:schemaRef ds:uri="14456c73-dc59-44fe-92ff-3be78d2bd2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15103</TotalTime>
  <Words>266</Words>
  <Application>Microsoft Office PowerPoint</Application>
  <PresentationFormat>On-screen Show (4:3)</PresentationFormat>
  <Paragraphs>37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Helvetica</vt:lpstr>
      <vt:lpstr>Open Sans</vt:lpstr>
      <vt:lpstr>Segoe UI Black</vt:lpstr>
      <vt:lpstr>Wingdings</vt:lpstr>
      <vt:lpstr>Template PresentationGo</vt:lpstr>
      <vt:lpstr>Template PresentationGo Dark</vt:lpstr>
      <vt:lpstr>Custom Design</vt:lpstr>
      <vt:lpstr> My Art &amp; Design Journey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Roisin Wilshaw</cp:lastModifiedBy>
  <cp:revision>98</cp:revision>
  <dcterms:created xsi:type="dcterms:W3CDTF">2014-11-26T05:14:11Z</dcterms:created>
  <dcterms:modified xsi:type="dcterms:W3CDTF">2024-11-10T09:36:59Z</dcterms:modified>
  <cp:category>Charts &amp; Diagrams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0x010100CD0B39E7E1639A42B94D8D7C9E8FD2F7</vt:lpwstr>
  </property>
</Properties>
</file>